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2" r:id="rId3"/>
    <p:sldId id="311" r:id="rId4"/>
    <p:sldId id="264" r:id="rId5"/>
    <p:sldId id="317" r:id="rId6"/>
    <p:sldId id="266" r:id="rId7"/>
    <p:sldId id="263" r:id="rId8"/>
    <p:sldId id="334" r:id="rId9"/>
    <p:sldId id="336" r:id="rId10"/>
    <p:sldId id="338" r:id="rId11"/>
    <p:sldId id="341" r:id="rId12"/>
    <p:sldId id="343" r:id="rId13"/>
    <p:sldId id="298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5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рошниченко ЛН" initials="МЛ" lastIdx="2" clrIdx="0">
    <p:extLst>
      <p:ext uri="{19B8F6BF-5375-455C-9EA6-DF929625EA0E}">
        <p15:presenceInfo xmlns:p15="http://schemas.microsoft.com/office/powerpoint/2012/main" xmlns="" userId="Мирошниченко Л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8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58DC8-3195-4D58-ADF6-C937F045A969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7A57-EDF8-4B9A-97BD-98879582B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9717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57F6A10-511D-4C40-8244-10CFA44F178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509120"/>
            <a:ext cx="7772400" cy="1800200"/>
          </a:xfrm>
        </p:spPr>
        <p:txBody>
          <a:bodyPr>
            <a:noAutofit/>
          </a:bodyPr>
          <a:lstStyle/>
          <a:p>
            <a:r>
              <a:rPr lang="ru-RU" sz="4000" dirty="0"/>
              <a:t>Практические рекомендации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404664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Обзор изменений трудового законодательства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2492896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Профессиональные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стандарты – определения, возможности, подходы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3 – определение трудовых функций работников в соответствии с профстандартами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9"/>
            <a:ext cx="8064895" cy="375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472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4 – план обучения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2276872"/>
            <a:ext cx="8496944" cy="22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222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Таблица 5 – анализ соответствия квалификаций персонала базовым квалификационным требованиям профстандарта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8496943" cy="31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05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2000" i="1" cap="none" dirty="0">
                <a:solidFill>
                  <a:schemeClr val="tx1"/>
                </a:solidFill>
              </a:rPr>
              <a:t>Квалификация работника и требования профстандарта: как проверить на аттестации?</a:t>
            </a:r>
            <a:endParaRPr lang="ru-RU" sz="2000" i="1" dirty="0"/>
          </a:p>
        </p:txBody>
      </p:sp>
      <p:pic>
        <p:nvPicPr>
          <p:cNvPr id="4" name="Содержимое 3" descr="http://e.profkiosk.ru/service_tbn2/cq8mdi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Положения об аттестации</a:t>
            </a:r>
          </a:p>
        </p:txBody>
      </p:sp>
      <p:pic>
        <p:nvPicPr>
          <p:cNvPr id="6" name="Содержимое 5" descr="http://e.profkiosk.ru/service_tbn2/bgrres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331640" y="918000"/>
            <a:ext cx="5832648" cy="59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об утверждении Положения</a:t>
            </a:r>
          </a:p>
        </p:txBody>
      </p:sp>
      <p:pic>
        <p:nvPicPr>
          <p:cNvPr id="5" name="Содержимое 4" descr="http://e.profkiosk.ru/service_tbn2/ap0g6s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19672" y="980728"/>
            <a:ext cx="53285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 проведении аттестации</a:t>
            </a:r>
          </a:p>
        </p:txBody>
      </p:sp>
      <p:pic>
        <p:nvPicPr>
          <p:cNvPr id="6" name="Содержимое 5" descr="http://e.profkiosk.ru/service_tbn2/tlwoda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691680" y="980728"/>
            <a:ext cx="51125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перечня работников для подтверждения соответствия их квалификации требованиям профстандартов</a:t>
            </a:r>
          </a:p>
        </p:txBody>
      </p:sp>
      <p:pic>
        <p:nvPicPr>
          <p:cNvPr id="5" name="Содержимое 4" descr="http://e.profkiosk.ru/service_tbn2/1y4wub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75252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графика аттестации</a:t>
            </a:r>
          </a:p>
        </p:txBody>
      </p:sp>
      <p:pic>
        <p:nvPicPr>
          <p:cNvPr id="6" name="Содержимое 5" descr="http://e.profkiosk.ru/service_tbn2/nur1g7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123728" y="908720"/>
            <a:ext cx="48245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5" name="Содержимое 4" descr="http://e.profkiosk.ru/service_tbn2/a-8ntv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051720" y="908720"/>
            <a:ext cx="4392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Статья 195.1  Трудового кодекса РФ</a:t>
            </a:r>
          </a:p>
          <a:p>
            <a:pPr>
              <a:buNone/>
            </a:pPr>
            <a:r>
              <a:rPr lang="ru-RU" dirty="0"/>
              <a:t>- Квалификация работника</a:t>
            </a:r>
          </a:p>
          <a:p>
            <a:pPr>
              <a:buFontTx/>
              <a:buChar char="-"/>
            </a:pPr>
            <a:r>
              <a:rPr lang="ru-RU" dirty="0"/>
              <a:t>Профессиональный стандарт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b="1" dirty="0"/>
              <a:t>Статья 195.2 Трудового кодекса.</a:t>
            </a:r>
            <a:r>
              <a:rPr lang="ru-RU" dirty="0"/>
              <a:t> </a:t>
            </a:r>
            <a:r>
              <a:rPr lang="ru-RU" b="1" dirty="0"/>
              <a:t>Порядок разработки и утверждения профессиональных стандартов.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b="1" dirty="0"/>
              <a:t>Статья 195.3 Трудового кодекса. Порядок применения профессиональных стандартов.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6" name="Содержимое 5" descr="http://e.profkiosk.ru/service_tbn2/mwvja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980728"/>
            <a:ext cx="45365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аттестационного листа работника</a:t>
            </a:r>
          </a:p>
        </p:txBody>
      </p:sp>
      <p:pic>
        <p:nvPicPr>
          <p:cNvPr id="5" name="Содержимое 4" descr="http://e.profkiosk.ru/service_tbn2/fjkml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403648" y="980728"/>
            <a:ext cx="49685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решения аттестационной комиссии </a:t>
            </a:r>
          </a:p>
        </p:txBody>
      </p:sp>
      <p:pic>
        <p:nvPicPr>
          <p:cNvPr id="6" name="Содержимое 5" descr="http://e.profkiosk.ru/service_tbn2/rjvjhw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339752" y="1052736"/>
            <a:ext cx="4248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приказа о мероприятиях по результатам аттестации</a:t>
            </a:r>
          </a:p>
        </p:txBody>
      </p:sp>
      <p:pic>
        <p:nvPicPr>
          <p:cNvPr id="5" name="Содержимое 4" descr="http://e.profkiosk.ru/service_tbn2/49evmq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4644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Штрафные санкции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828092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936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Начиная с 2020 года, бюджетные организации обязаны будут применять профессиональные стандарты в части требований к квалификации, необходимой работнику для выполнения определенной трудовой функции. Для поэтапного перехода к применению профессиональных стандартов, государственные и муниципальные учреждения </a:t>
            </a:r>
            <a:r>
              <a:rPr lang="ru-RU" b="1" dirty="0"/>
              <a:t>должны утвердить планы</a:t>
            </a:r>
            <a:r>
              <a:rPr lang="ru-RU" dirty="0"/>
              <a:t> по организации применения профессиональных стандартов. Реализация мероприятий планов </a:t>
            </a:r>
            <a:r>
              <a:rPr lang="ru-RU" b="1" dirty="0"/>
              <a:t>должна быть завершена не позднее 1 января 2020 года.</a:t>
            </a:r>
          </a:p>
          <a:p>
            <a:pPr algn="just"/>
            <a:r>
              <a:rPr lang="ru-RU" dirty="0"/>
              <a:t>Для внебюджетной сферы применение профессиональных стандартов является обязательным уже сегодня, если федеральным законодательством установлены требования к квалификации, необходимой работнику для выполнения определенной трудовой функции.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Сроки внедрения профстандартов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57 ТК РФ: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ЕКС от 01.02.2002 г.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профстандартов (как альтернатива) с 2012 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195.3 ТК РФ:</a:t>
            </a:r>
          </a:p>
          <a:p>
            <a:pPr>
              <a:buFontTx/>
              <a:buChar char="-"/>
            </a:pPr>
            <a:r>
              <a:rPr lang="ru-RU" dirty="0" smtClean="0"/>
              <a:t>01.07.2016 г. (переход к 01.01.2020 г. По мере выхода профстандартов)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Поэтапно:</a:t>
            </a:r>
          </a:p>
          <a:p>
            <a:pPr marL="0" indent="0">
              <a:buNone/>
            </a:pPr>
            <a:r>
              <a:rPr lang="ru-RU" dirty="0" smtClean="0"/>
              <a:t>- Для госструктур до 01.01.2020 г.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100" cap="none" dirty="0" smtClean="0">
                <a:solidFill>
                  <a:schemeClr val="tx1"/>
                </a:solidFill>
              </a:rPr>
              <a:t>Уровни квалификаций</a:t>
            </a:r>
            <a:endParaRPr lang="ru-RU" sz="31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1- й уровень – неквалифицированный труд</a:t>
            </a:r>
          </a:p>
          <a:p>
            <a:pPr algn="just"/>
            <a:r>
              <a:rPr lang="ru-RU" dirty="0" smtClean="0"/>
              <a:t>2 –й уровень – малоквалифицированный труд</a:t>
            </a:r>
          </a:p>
          <a:p>
            <a:pPr algn="just"/>
            <a:r>
              <a:rPr lang="ru-RU" dirty="0" smtClean="0"/>
              <a:t>3 –й уровень – способность выполнять стандартные и типовые задачи</a:t>
            </a:r>
          </a:p>
          <a:p>
            <a:pPr algn="just"/>
            <a:r>
              <a:rPr lang="ru-RU" dirty="0" smtClean="0"/>
              <a:t>4 –й и 5 –й уровни – квалифицированный труд</a:t>
            </a:r>
          </a:p>
          <a:p>
            <a:pPr algn="just"/>
            <a:r>
              <a:rPr lang="ru-RU" dirty="0" smtClean="0"/>
              <a:t>6 –й уровень – требует высшего образования по программе бакалавриата или среднего специального образования</a:t>
            </a:r>
          </a:p>
          <a:p>
            <a:pPr algn="just"/>
            <a:r>
              <a:rPr lang="ru-RU" dirty="0" smtClean="0"/>
              <a:t>7 –й уровень – это квалификация высшего руководства, ответственного за работу крупных организаций или подразделений, вследствие чего работник должен владеть навыками управления и стратегического планирования</a:t>
            </a:r>
          </a:p>
          <a:p>
            <a:pPr algn="just"/>
            <a:r>
              <a:rPr lang="ru-RU" dirty="0" smtClean="0"/>
              <a:t>- 8 –й, 9 –й уровни – определяют квалификацию, необходимую для высших должностей в крупных корпорациях и государстве, масштабной научной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640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Когда профстандарты обязательны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Применение профессиональных стандартов</a:t>
                      </a:r>
                    </a:p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Профессиональные стандарты обязательны для применения работодателями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Наименование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или профессиональных стандартах, если в силу ТК РФ или иных федеральных законов</a:t>
                      </a:r>
                      <a:r>
                        <a:rPr lang="ru-RU" sz="1700" baseline="0" dirty="0"/>
                        <a:t> с выполнением работы по этим должностям, профессиям, специальностям связано предоставление компенсаций и льгот либо наличие ограничений согласно ч. 2 ст. 57 ТК РФ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Требования к квалификации работников, содержащиеся в профессиональных стандартах, обязательны для работодателя в случаях, если они установлены ТК РФ, другими федеральными</a:t>
                      </a:r>
                      <a:r>
                        <a:rPr lang="ru-RU" sz="1700" baseline="0" dirty="0"/>
                        <a:t> законами, иными актами РФ на основании ст. 195.3 ТК РФ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</a:t>
            </a:r>
            <a:r>
              <a:rPr lang="ru-RU" sz="2800" cap="none" dirty="0" smtClean="0">
                <a:solidFill>
                  <a:schemeClr val="tx1"/>
                </a:solidFill>
              </a:rPr>
              <a:t>стандарты необходимо рассматривать как инструмент: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работодателя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работника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Рост производительности труда, повышение качества товаров и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карьеры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основы для повышения квалификации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своих профессиональных навыков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требуемых навыков у принимаемых на работу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потребности в дополнительном обучении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Снижение затрат на подбор и обучение персонала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квалификации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1 – анализ содержания профстандартов и ШР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828091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417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2 –анализ соответствия должностей штатного расписания и профстандарта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828092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0324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1624</TotalTime>
  <Words>570</Words>
  <Application>Microsoft Office PowerPoint</Application>
  <PresentationFormat>Экран (4:3)</PresentationFormat>
  <Paragraphs>77</Paragraphs>
  <Slides>24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Практические рекомендации 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Сроки внедрения профстандартов</vt:lpstr>
      <vt:lpstr> Уровни квалификаций</vt:lpstr>
      <vt:lpstr>Когда профстандарты обязательны</vt:lpstr>
      <vt:lpstr>Профессиональные стандарты необходимо рассматривать как инструмент:</vt:lpstr>
      <vt:lpstr>Таблица 1 – анализ содержания профстандартов и ШР</vt:lpstr>
      <vt:lpstr>Таблица 2 –анализ соответствия должностей штатного расписания и профстандарта</vt:lpstr>
      <vt:lpstr>Таблица 3 – определение трудовых функций работников в соответствии с профстандартами</vt:lpstr>
      <vt:lpstr>Таблица 4 – план обучения </vt:lpstr>
      <vt:lpstr>Таблица 5 – анализ соответствия квалификаций персонала базовым квалификационным требованиям профстандарта</vt:lpstr>
      <vt:lpstr>Квалификация работника и требования профстандарта: как проверить на аттестации?</vt:lpstr>
      <vt:lpstr>Пример оформления Положения об аттестации</vt:lpstr>
      <vt:lpstr>Пример оформления Приказа об утверждении Положения</vt:lpstr>
      <vt:lpstr>Пример оформления Приказа о проведении аттестации</vt:lpstr>
      <vt:lpstr>Пример оформления перечня работников для подтверждения соответствия их квалификации требованиям профстандартов</vt:lpstr>
      <vt:lpstr>Пример оформления графика аттестации</vt:lpstr>
      <vt:lpstr>Пример оформления Протокола заседания аттестационной комиссии</vt:lpstr>
      <vt:lpstr>Пример оформления Протокола заседания аттестационной комиссии</vt:lpstr>
      <vt:lpstr>Пример оформления аттестационного листа работника</vt:lpstr>
      <vt:lpstr>Пример оформления решения аттестационной комиссии </vt:lpstr>
      <vt:lpstr>Пример оформления приказа о мероприятиях по результатам аттестации</vt:lpstr>
      <vt:lpstr>Штрафные санкции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изменений трудового законодательства</dc:title>
  <dc:creator>Пользователь</dc:creator>
  <cp:lastModifiedBy>гатина фануза</cp:lastModifiedBy>
  <cp:revision>132</cp:revision>
  <dcterms:created xsi:type="dcterms:W3CDTF">2016-09-21T07:33:02Z</dcterms:created>
  <dcterms:modified xsi:type="dcterms:W3CDTF">2020-02-12T12:03:12Z</dcterms:modified>
</cp:coreProperties>
</file>